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Roboto" panose="020B060402020202020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7" d="100"/>
          <a:sy n="157" d="100"/>
        </p:scale>
        <p:origin x="-294" y="-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4897447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847ba41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847ba41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853a7fc44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853a7fc4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5853a7fc44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5853a7fc4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853a7fc44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853a7fc44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85032f72d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85032f72d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5853a7fc4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5853a7fc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
                <a:solidFill>
                  <a:srgbClr val="6FA8DC"/>
                </a:solidFill>
              </a:rPr>
              <a:t>Le fonctionnement de l’Union Européenne</a:t>
            </a:r>
            <a:endParaRPr>
              <a:solidFill>
                <a:srgbClr val="6FA8DC"/>
              </a:solidFill>
            </a:endParaRPr>
          </a:p>
        </p:txBody>
      </p:sp>
      <p:sp>
        <p:nvSpPr>
          <p:cNvPr id="55" name="Google Shape;55;p13"/>
          <p:cNvSpPr txBox="1">
            <a:spLocks noGrp="1"/>
          </p:cNvSpPr>
          <p:nvPr>
            <p:ph type="subTitle" idx="1"/>
          </p:nvPr>
        </p:nvSpPr>
        <p:spPr>
          <a:xfrm>
            <a:off x="0" y="2834125"/>
            <a:ext cx="91440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
              <a:t> Intervention résumée de Philippe Desmoulins-Lebeault</a:t>
            </a:r>
            <a:endParaRPr/>
          </a:p>
          <a:p>
            <a:pPr marL="0" lvl="0" indent="0" algn="ctr" rtl="0">
              <a:spcBef>
                <a:spcPts val="0"/>
              </a:spcBef>
              <a:spcAft>
                <a:spcPts val="0"/>
              </a:spcAft>
              <a:buNone/>
            </a:pPr>
            <a:r>
              <a:rPr lang="fr"/>
              <a:t>au Café Politique PCD Yvelines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solidFill>
                  <a:srgbClr val="6FA8DC"/>
                </a:solidFill>
              </a:rPr>
              <a:t>Les différentes Institutions européennes</a:t>
            </a:r>
            <a:endParaRPr>
              <a:solidFill>
                <a:srgbClr val="6FA8DC"/>
              </a:solidFill>
            </a:endParaRPr>
          </a:p>
        </p:txBody>
      </p:sp>
      <p:sp>
        <p:nvSpPr>
          <p:cNvPr id="61" name="Google Shape;61;p14"/>
          <p:cNvSpPr txBox="1">
            <a:spLocks noGrp="1"/>
          </p:cNvSpPr>
          <p:nvPr>
            <p:ph type="body" idx="1"/>
          </p:nvPr>
        </p:nvSpPr>
        <p:spPr>
          <a:xfrm>
            <a:off x="311700" y="619075"/>
            <a:ext cx="8520600" cy="4134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fr" sz="1100">
                <a:latin typeface="Roboto"/>
                <a:ea typeface="Roboto"/>
                <a:cs typeface="Roboto"/>
                <a:sym typeface="Roboto"/>
              </a:rPr>
              <a:t>4 chambres : </a:t>
            </a:r>
            <a:r>
              <a:rPr lang="fr"/>
              <a:t> </a:t>
            </a:r>
            <a:r>
              <a:rPr lang="fr" sz="1100">
                <a:latin typeface="Roboto"/>
                <a:ea typeface="Roboto"/>
                <a:cs typeface="Roboto"/>
                <a:sym typeface="Roboto"/>
              </a:rPr>
              <a:t>Le Conseil européen, le Conseil de l’Union européenne, la Commission Européenne et le Parlement Européen. </a:t>
            </a:r>
            <a:endParaRPr sz="1100">
              <a:latin typeface="Roboto"/>
              <a:ea typeface="Roboto"/>
              <a:cs typeface="Roboto"/>
              <a:sym typeface="Roboto"/>
            </a:endParaRPr>
          </a:p>
          <a:p>
            <a:pPr marL="457200" lvl="0" indent="-298450" algn="l" rtl="0">
              <a:lnSpc>
                <a:spcPct val="100000"/>
              </a:lnSpc>
              <a:spcBef>
                <a:spcPts val="1600"/>
              </a:spcBef>
              <a:spcAft>
                <a:spcPts val="0"/>
              </a:spcAft>
              <a:buSzPts val="1100"/>
              <a:buChar char="●"/>
            </a:pPr>
            <a:r>
              <a:rPr lang="fr" sz="1100">
                <a:latin typeface="Roboto"/>
                <a:ea typeface="Roboto"/>
                <a:cs typeface="Roboto"/>
                <a:sym typeface="Roboto"/>
              </a:rPr>
              <a:t>Le Conseil européen </a:t>
            </a:r>
            <a:r>
              <a:rPr lang="fr" sz="1100">
                <a:solidFill>
                  <a:srgbClr val="4D4D4D"/>
                </a:solidFill>
                <a:highlight>
                  <a:srgbClr val="FFFFFF"/>
                </a:highlight>
                <a:latin typeface="Roboto"/>
                <a:ea typeface="Roboto"/>
                <a:cs typeface="Roboto"/>
                <a:sym typeface="Roboto"/>
              </a:rPr>
              <a:t>définit les orientations politiques générales et les priorités. Il n’exerce pas de fonction législative et prend ses décisions à l’unanimité</a:t>
            </a:r>
            <a:endParaRPr sz="1100">
              <a:latin typeface="Roboto"/>
              <a:ea typeface="Roboto"/>
              <a:cs typeface="Roboto"/>
              <a:sym typeface="Roboto"/>
            </a:endParaRPr>
          </a:p>
          <a:p>
            <a:pPr marL="457200" lvl="0" indent="-298450" algn="l" rtl="0">
              <a:lnSpc>
                <a:spcPct val="100000"/>
              </a:lnSpc>
              <a:spcBef>
                <a:spcPts val="0"/>
              </a:spcBef>
              <a:spcAft>
                <a:spcPts val="0"/>
              </a:spcAft>
              <a:buSzPts val="1100"/>
              <a:buFont typeface="Roboto"/>
              <a:buChar char="●"/>
            </a:pPr>
            <a:r>
              <a:rPr lang="fr" sz="1100">
                <a:latin typeface="Roboto"/>
                <a:ea typeface="Roboto"/>
                <a:cs typeface="Roboto"/>
                <a:sym typeface="Roboto"/>
              </a:rPr>
              <a:t>La Commission européenne a l’initiative législative même si le Conseil européen lui donne les grands axes. Le Parlement peut lui faire des propositions par le biais des INL.</a:t>
            </a:r>
            <a:endParaRPr sz="1100">
              <a:latin typeface="Roboto"/>
              <a:ea typeface="Roboto"/>
              <a:cs typeface="Roboto"/>
              <a:sym typeface="Roboto"/>
            </a:endParaRPr>
          </a:p>
          <a:p>
            <a:pPr marL="457200" lvl="0" indent="-298450" algn="l" rtl="0">
              <a:spcBef>
                <a:spcPts val="0"/>
              </a:spcBef>
              <a:spcAft>
                <a:spcPts val="0"/>
              </a:spcAft>
              <a:buClr>
                <a:srgbClr val="222222"/>
              </a:buClr>
              <a:buSzPts val="1100"/>
              <a:buFont typeface="Roboto"/>
              <a:buChar char="●"/>
            </a:pPr>
            <a:r>
              <a:rPr lang="fr" sz="1100">
                <a:solidFill>
                  <a:srgbClr val="222222"/>
                </a:solidFill>
                <a:highlight>
                  <a:srgbClr val="FFFFFF"/>
                </a:highlight>
                <a:latin typeface="Roboto"/>
                <a:ea typeface="Roboto"/>
                <a:cs typeface="Roboto"/>
                <a:sym typeface="Roboto"/>
              </a:rPr>
              <a:t>L</a:t>
            </a:r>
            <a:r>
              <a:rPr lang="fr" sz="1100">
                <a:solidFill>
                  <a:srgbClr val="222222"/>
                </a:solidFill>
                <a:highlight>
                  <a:schemeClr val="lt1"/>
                </a:highlight>
                <a:latin typeface="Roboto"/>
                <a:ea typeface="Roboto"/>
                <a:cs typeface="Roboto"/>
                <a:sym typeface="Roboto"/>
              </a:rPr>
              <a:t>e Conseil de l’Union Européenne et le Parlement européen votent conjointement les</a:t>
            </a:r>
            <a:r>
              <a:rPr lang="fr" sz="1100">
                <a:solidFill>
                  <a:srgbClr val="222222"/>
                </a:solidFill>
                <a:highlight>
                  <a:srgbClr val="FFFFFF"/>
                </a:highlight>
                <a:latin typeface="Roboto"/>
                <a:ea typeface="Roboto"/>
                <a:cs typeface="Roboto"/>
                <a:sym typeface="Roboto"/>
              </a:rPr>
              <a:t> actes législatifs proposés par la Commission européenne.</a:t>
            </a:r>
            <a:endParaRPr sz="1100">
              <a:latin typeface="Roboto"/>
              <a:ea typeface="Roboto"/>
              <a:cs typeface="Roboto"/>
              <a:sym typeface="Roboto"/>
            </a:endParaRPr>
          </a:p>
          <a:p>
            <a:pPr marL="0" lvl="0" indent="0" algn="l" rtl="0">
              <a:spcBef>
                <a:spcPts val="1600"/>
              </a:spcBef>
              <a:spcAft>
                <a:spcPts val="0"/>
              </a:spcAft>
              <a:buNone/>
            </a:pPr>
            <a:endParaRPr sz="1100">
              <a:latin typeface="Roboto"/>
              <a:ea typeface="Roboto"/>
              <a:cs typeface="Roboto"/>
              <a:sym typeface="Roboto"/>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1600"/>
              </a:spcAft>
              <a:buNone/>
            </a:pPr>
            <a:endParaRPr sz="1100">
              <a:latin typeface="Roboto"/>
              <a:ea typeface="Roboto"/>
              <a:cs typeface="Roboto"/>
              <a:sym typeface="Roboto"/>
            </a:endParaRPr>
          </a:p>
        </p:txBody>
      </p:sp>
      <p:pic>
        <p:nvPicPr>
          <p:cNvPr id="62" name="Google Shape;62;p14"/>
          <p:cNvPicPr preferRelativeResize="0"/>
          <p:nvPr/>
        </p:nvPicPr>
        <p:blipFill>
          <a:blip r:embed="rId3">
            <a:alphaModFix/>
          </a:blip>
          <a:stretch>
            <a:fillRect/>
          </a:stretch>
        </p:blipFill>
        <p:spPr>
          <a:xfrm>
            <a:off x="0" y="2381913"/>
            <a:ext cx="9144001" cy="26758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solidFill>
                  <a:srgbClr val="6FA8DC"/>
                </a:solidFill>
              </a:rPr>
              <a:t>Les différentes Institutions européennes</a:t>
            </a:r>
            <a:endParaRPr>
              <a:solidFill>
                <a:srgbClr val="6FA8DC"/>
              </a:solidFill>
            </a:endParaRPr>
          </a:p>
        </p:txBody>
      </p:sp>
      <p:sp>
        <p:nvSpPr>
          <p:cNvPr id="68" name="Google Shape;68;p15"/>
          <p:cNvSpPr txBox="1">
            <a:spLocks noGrp="1"/>
          </p:cNvSpPr>
          <p:nvPr>
            <p:ph type="body" idx="1"/>
          </p:nvPr>
        </p:nvSpPr>
        <p:spPr>
          <a:xfrm>
            <a:off x="311700" y="619075"/>
            <a:ext cx="8520600" cy="4134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fr" sz="1100">
                <a:latin typeface="Roboto"/>
                <a:ea typeface="Roboto"/>
                <a:cs typeface="Roboto"/>
                <a:sym typeface="Roboto"/>
              </a:rPr>
              <a:t>Relations entre les institutions : </a:t>
            </a:r>
            <a:r>
              <a:rPr lang="fr"/>
              <a:t> </a:t>
            </a:r>
            <a:r>
              <a:rPr lang="fr" sz="1100">
                <a:latin typeface="Roboto"/>
                <a:ea typeface="Roboto"/>
                <a:cs typeface="Roboto"/>
                <a:sym typeface="Roboto"/>
              </a:rPr>
              <a:t>Le Conseil européen, le Conseil de l’Union européenne, la Commission Européenne et le Parlement Européen. </a:t>
            </a:r>
            <a:endParaRPr sz="1100">
              <a:latin typeface="Roboto"/>
              <a:ea typeface="Roboto"/>
              <a:cs typeface="Roboto"/>
              <a:sym typeface="Roboto"/>
            </a:endParaRPr>
          </a:p>
          <a:p>
            <a:pPr marL="457200" lvl="0" indent="0" algn="l" rtl="0">
              <a:spcBef>
                <a:spcPts val="1600"/>
              </a:spcBef>
              <a:spcAft>
                <a:spcPts val="0"/>
              </a:spcAft>
              <a:buNone/>
            </a:pPr>
            <a:endParaRPr sz="1100">
              <a:latin typeface="Roboto"/>
              <a:ea typeface="Roboto"/>
              <a:cs typeface="Roboto"/>
              <a:sym typeface="Roboto"/>
            </a:endParaRPr>
          </a:p>
          <a:p>
            <a:pPr marL="0" lvl="0" indent="0" algn="l" rtl="0">
              <a:spcBef>
                <a:spcPts val="1600"/>
              </a:spcBef>
              <a:spcAft>
                <a:spcPts val="0"/>
              </a:spcAft>
              <a:buNone/>
            </a:pPr>
            <a:endParaRPr sz="1100">
              <a:latin typeface="Roboto"/>
              <a:ea typeface="Roboto"/>
              <a:cs typeface="Roboto"/>
              <a:sym typeface="Roboto"/>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1600"/>
              </a:spcAft>
              <a:buNone/>
            </a:pPr>
            <a:endParaRPr sz="1100">
              <a:latin typeface="Roboto"/>
              <a:ea typeface="Roboto"/>
              <a:cs typeface="Roboto"/>
              <a:sym typeface="Roboto"/>
            </a:endParaRPr>
          </a:p>
        </p:txBody>
      </p:sp>
      <p:pic>
        <p:nvPicPr>
          <p:cNvPr id="69" name="Google Shape;69;p15"/>
          <p:cNvPicPr preferRelativeResize="0"/>
          <p:nvPr/>
        </p:nvPicPr>
        <p:blipFill>
          <a:blip r:embed="rId3">
            <a:alphaModFix/>
          </a:blip>
          <a:stretch>
            <a:fillRect/>
          </a:stretch>
        </p:blipFill>
        <p:spPr>
          <a:xfrm>
            <a:off x="0" y="1556431"/>
            <a:ext cx="9144000" cy="312078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solidFill>
                  <a:srgbClr val="6FA8DC"/>
                </a:solidFill>
              </a:rPr>
              <a:t>Focus : prérogatives du Parlement Européen</a:t>
            </a:r>
            <a:endParaRPr>
              <a:solidFill>
                <a:srgbClr val="6FA8DC"/>
              </a:solidFill>
            </a:endParaRPr>
          </a:p>
        </p:txBody>
      </p:sp>
      <p:sp>
        <p:nvSpPr>
          <p:cNvPr id="75" name="Google Shape;75;p16"/>
          <p:cNvSpPr txBox="1">
            <a:spLocks noGrp="1"/>
          </p:cNvSpPr>
          <p:nvPr>
            <p:ph type="body" idx="1"/>
          </p:nvPr>
        </p:nvSpPr>
        <p:spPr>
          <a:xfrm>
            <a:off x="311700" y="695275"/>
            <a:ext cx="8520600" cy="444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100">
                <a:latin typeface="Roboto"/>
                <a:ea typeface="Roboto"/>
                <a:cs typeface="Roboto"/>
                <a:sym typeface="Roboto"/>
              </a:rPr>
              <a:t>Le Pouvoir Législatif </a:t>
            </a:r>
            <a:endParaRPr sz="1100">
              <a:latin typeface="Roboto"/>
              <a:ea typeface="Roboto"/>
              <a:cs typeface="Roboto"/>
              <a:sym typeface="Roboto"/>
            </a:endParaRPr>
          </a:p>
          <a:p>
            <a:pPr marL="457200" lvl="0" indent="-298450" algn="l" rtl="0">
              <a:spcBef>
                <a:spcPts val="1600"/>
              </a:spcBef>
              <a:spcAft>
                <a:spcPts val="0"/>
              </a:spcAft>
              <a:buSzPts val="1100"/>
              <a:buFont typeface="Roboto"/>
              <a:buChar char="●"/>
            </a:pPr>
            <a:r>
              <a:rPr lang="fr" sz="1100">
                <a:latin typeface="Roboto"/>
                <a:ea typeface="Roboto"/>
                <a:cs typeface="Roboto"/>
                <a:sym typeface="Roboto"/>
              </a:rPr>
              <a:t>Il adopte la législation de l'Union conjointement avec le Conseil de l'Union européenne, sur la base de propositions de la Commission européenne et peut en prendre l’initiative par des Rapports d’Initiative Législatifs INL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Il se prononce sur les accords internationaux et sur les élargissements de l’Union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Il examine le programme de travail de la Commission et l'invite à présenter des propositions législatives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Il élit le président de la Commission Européenne et valide les Commissaires. Il peut aussi les destituer </a:t>
            </a:r>
            <a:endParaRPr sz="1100">
              <a:latin typeface="Roboto"/>
              <a:ea typeface="Roboto"/>
              <a:cs typeface="Roboto"/>
              <a:sym typeface="Roboto"/>
            </a:endParaRPr>
          </a:p>
          <a:p>
            <a:pPr marL="0" lvl="0" indent="0" algn="l" rtl="0">
              <a:spcBef>
                <a:spcPts val="1600"/>
              </a:spcBef>
              <a:spcAft>
                <a:spcPts val="0"/>
              </a:spcAft>
              <a:buNone/>
            </a:pPr>
            <a:r>
              <a:rPr lang="fr" sz="1100">
                <a:solidFill>
                  <a:srgbClr val="6FA8DC"/>
                </a:solidFill>
                <a:latin typeface="Roboto"/>
                <a:ea typeface="Roboto"/>
                <a:cs typeface="Roboto"/>
                <a:sym typeface="Roboto"/>
              </a:rPr>
              <a:t>A noter :</a:t>
            </a:r>
            <a:r>
              <a:rPr lang="fr" sz="1100" b="1">
                <a:latin typeface="Roboto"/>
                <a:ea typeface="Roboto"/>
                <a:cs typeface="Roboto"/>
                <a:sym typeface="Roboto"/>
              </a:rPr>
              <a:t> deux procédure législatives à l'initiative du Parlement </a:t>
            </a:r>
            <a:r>
              <a:rPr lang="fr" sz="1100">
                <a:latin typeface="Roboto"/>
                <a:ea typeface="Roboto"/>
                <a:cs typeface="Roboto"/>
                <a:sym typeface="Roboto"/>
              </a:rPr>
              <a:t>(seule institution élue directement)</a:t>
            </a:r>
            <a:endParaRPr sz="1100">
              <a:latin typeface="Roboto"/>
              <a:ea typeface="Roboto"/>
              <a:cs typeface="Roboto"/>
              <a:sym typeface="Roboto"/>
            </a:endParaRPr>
          </a:p>
          <a:p>
            <a:pPr marL="457200" lvl="0" indent="-298450" algn="l" rtl="0">
              <a:spcBef>
                <a:spcPts val="1600"/>
              </a:spcBef>
              <a:spcAft>
                <a:spcPts val="0"/>
              </a:spcAft>
              <a:buSzPts val="1100"/>
              <a:buFont typeface="Roboto"/>
              <a:buChar char="●"/>
            </a:pPr>
            <a:r>
              <a:rPr lang="fr" sz="1100" b="1">
                <a:latin typeface="Roboto"/>
                <a:ea typeface="Roboto"/>
                <a:cs typeface="Roboto"/>
                <a:sym typeface="Roboto"/>
              </a:rPr>
              <a:t>L’INI est un Rapport d'Initiative du Parlement</a:t>
            </a:r>
            <a:r>
              <a:rPr lang="fr" sz="1100">
                <a:latin typeface="Roboto"/>
                <a:ea typeface="Roboto"/>
                <a:cs typeface="Roboto"/>
                <a:sym typeface="Roboto"/>
              </a:rPr>
              <a:t>. Une fois voté par ce même Parlement, l’INI est un message politique diffusé à tous les Etats membres.</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b="1">
                <a:latin typeface="Roboto"/>
                <a:ea typeface="Roboto"/>
                <a:cs typeface="Roboto"/>
                <a:sym typeface="Roboto"/>
              </a:rPr>
              <a:t>L’INL est un Rapport d’Initiative Législatif, également issu des travaux du parlement</a:t>
            </a:r>
            <a:r>
              <a:rPr lang="fr" sz="1100">
                <a:latin typeface="Roboto"/>
                <a:ea typeface="Roboto"/>
                <a:cs typeface="Roboto"/>
                <a:sym typeface="Roboto"/>
              </a:rPr>
              <a:t>. une fois voté par le Parlement, la Commission est tenue de le transformer en Directive à moins de justifier son refus.</a:t>
            </a:r>
            <a:endParaRPr sz="1100">
              <a:latin typeface="Roboto"/>
              <a:ea typeface="Roboto"/>
              <a:cs typeface="Roboto"/>
              <a:sym typeface="Roboto"/>
            </a:endParaRPr>
          </a:p>
          <a:p>
            <a:pPr marL="0" lvl="0" indent="0" algn="l" rtl="0">
              <a:spcBef>
                <a:spcPts val="1600"/>
              </a:spcBef>
              <a:spcAft>
                <a:spcPts val="0"/>
              </a:spcAft>
              <a:buNone/>
            </a:pPr>
            <a:r>
              <a:rPr lang="fr" sz="1100">
                <a:latin typeface="Roboto"/>
                <a:ea typeface="Roboto"/>
                <a:cs typeface="Roboto"/>
                <a:sym typeface="Roboto"/>
              </a:rPr>
              <a:t>Pour rappel, la Commission établit des Directives et Règlements qu’elle soumet ensuite aux votes du Parlement et du Conseil de l’UE </a:t>
            </a:r>
            <a:endParaRPr sz="1100">
              <a:latin typeface="Roboto"/>
              <a:ea typeface="Roboto"/>
              <a:cs typeface="Roboto"/>
              <a:sym typeface="Roboto"/>
            </a:endParaRPr>
          </a:p>
          <a:p>
            <a:pPr marL="457200" lvl="0" indent="-298450" algn="l" rtl="0">
              <a:spcBef>
                <a:spcPts val="1600"/>
              </a:spcBef>
              <a:spcAft>
                <a:spcPts val="0"/>
              </a:spcAft>
              <a:buSzPts val="1100"/>
              <a:buFont typeface="Roboto"/>
              <a:buChar char="●"/>
            </a:pPr>
            <a:r>
              <a:rPr lang="fr" sz="1100">
                <a:latin typeface="Roboto"/>
                <a:ea typeface="Roboto"/>
                <a:cs typeface="Roboto"/>
                <a:sym typeface="Roboto"/>
              </a:rPr>
              <a:t>Une Directive, une fois adoptée, s’applique aux 38 Etats membres et doit être transcrite dans le droit national</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Un Règlement s’applique généralement à la totalité des Etats et parfois au seuls Etats cités dans le Règlement. Un Règlement est contraignant.</a:t>
            </a:r>
            <a:endParaRPr sz="1100">
              <a:latin typeface="Roboto"/>
              <a:ea typeface="Roboto"/>
              <a:cs typeface="Roboto"/>
              <a:sym typeface="Roboto"/>
            </a:endParaRPr>
          </a:p>
          <a:p>
            <a:pPr marL="0" lvl="0" indent="0" algn="l" rtl="0">
              <a:spcBef>
                <a:spcPts val="1600"/>
              </a:spcBef>
              <a:spcAft>
                <a:spcPts val="0"/>
              </a:spcAft>
              <a:buNone/>
            </a:pPr>
            <a:endParaRPr sz="1100">
              <a:latin typeface="Roboto"/>
              <a:ea typeface="Roboto"/>
              <a:cs typeface="Roboto"/>
              <a:sym typeface="Roboto"/>
            </a:endParaRPr>
          </a:p>
          <a:p>
            <a:pPr marL="0" lvl="0" indent="0" algn="l" rtl="0">
              <a:spcBef>
                <a:spcPts val="1600"/>
              </a:spcBef>
              <a:spcAft>
                <a:spcPts val="0"/>
              </a:spcAft>
              <a:buNone/>
            </a:pPr>
            <a:endParaRPr sz="1100">
              <a:latin typeface="Roboto"/>
              <a:ea typeface="Roboto"/>
              <a:cs typeface="Roboto"/>
              <a:sym typeface="Roboto"/>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1600"/>
              </a:spcAft>
              <a:buNone/>
            </a:pPr>
            <a:endParaRPr sz="1100">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solidFill>
                  <a:srgbClr val="6FA8DC"/>
                </a:solidFill>
              </a:rPr>
              <a:t>Focus : prérogatives du Parlement Européen</a:t>
            </a:r>
            <a:endParaRPr>
              <a:solidFill>
                <a:srgbClr val="6FA8DC"/>
              </a:solidFill>
            </a:endParaRPr>
          </a:p>
        </p:txBody>
      </p:sp>
      <p:sp>
        <p:nvSpPr>
          <p:cNvPr id="81" name="Google Shape;81;p17"/>
          <p:cNvSpPr txBox="1">
            <a:spLocks noGrp="1"/>
          </p:cNvSpPr>
          <p:nvPr>
            <p:ph type="body" idx="1"/>
          </p:nvPr>
        </p:nvSpPr>
        <p:spPr>
          <a:xfrm>
            <a:off x="311700" y="695275"/>
            <a:ext cx="8520600" cy="444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r" sz="1100">
                <a:latin typeface="Roboto"/>
                <a:ea typeface="Roboto"/>
                <a:cs typeface="Roboto"/>
                <a:sym typeface="Roboto"/>
              </a:rPr>
              <a:t>Le Pouvoir Budgétaire </a:t>
            </a:r>
            <a:endParaRPr sz="1100">
              <a:latin typeface="Roboto"/>
              <a:ea typeface="Roboto"/>
              <a:cs typeface="Roboto"/>
              <a:sym typeface="Roboto"/>
            </a:endParaRPr>
          </a:p>
          <a:p>
            <a:pPr marL="0" lvl="0" indent="0" algn="l" rtl="0">
              <a:spcBef>
                <a:spcPts val="1600"/>
              </a:spcBef>
              <a:spcAft>
                <a:spcPts val="0"/>
              </a:spcAft>
              <a:buClr>
                <a:schemeClr val="dk1"/>
              </a:buClr>
              <a:buSzPts val="1100"/>
              <a:buFont typeface="Arial"/>
              <a:buNone/>
            </a:pPr>
            <a:r>
              <a:rPr lang="fr" sz="1100">
                <a:latin typeface="Roboto"/>
                <a:ea typeface="Roboto"/>
                <a:cs typeface="Roboto"/>
                <a:sym typeface="Roboto"/>
              </a:rPr>
              <a:t>Depuis l'entrée en vigueur du traité de Lisbonne, le parlement européen partage avec le Conseil le pouvoir d'adopter l'ensemble du budget annuel de l'UE. Il effectue le contrôle de l'exécution du budget pour s'assurer que la Commission et les autres institutions de l'Union Européenne gèrent correctement les fonds européens.</a:t>
            </a:r>
            <a:endParaRPr sz="1100">
              <a:latin typeface="Roboto"/>
              <a:ea typeface="Roboto"/>
              <a:cs typeface="Roboto"/>
              <a:sym typeface="Roboto"/>
            </a:endParaRPr>
          </a:p>
          <a:p>
            <a:pPr marL="0" lvl="0" indent="0" algn="l" rtl="0">
              <a:spcBef>
                <a:spcPts val="1600"/>
              </a:spcBef>
              <a:spcAft>
                <a:spcPts val="0"/>
              </a:spcAft>
              <a:buClr>
                <a:schemeClr val="dk1"/>
              </a:buClr>
              <a:buSzPts val="1100"/>
              <a:buFont typeface="Arial"/>
              <a:buNone/>
            </a:pPr>
            <a:r>
              <a:rPr lang="fr" sz="1100">
                <a:latin typeface="Roboto"/>
                <a:ea typeface="Roboto"/>
                <a:cs typeface="Roboto"/>
                <a:sym typeface="Roboto"/>
              </a:rPr>
              <a:t>Le Pouvoir de contrôle </a:t>
            </a:r>
            <a:endParaRPr sz="1100">
              <a:latin typeface="Roboto"/>
              <a:ea typeface="Roboto"/>
              <a:cs typeface="Roboto"/>
              <a:sym typeface="Roboto"/>
            </a:endParaRPr>
          </a:p>
          <a:p>
            <a:pPr marL="457200" lvl="0" indent="-298450" algn="l" rtl="0">
              <a:spcBef>
                <a:spcPts val="1600"/>
              </a:spcBef>
              <a:spcAft>
                <a:spcPts val="0"/>
              </a:spcAft>
              <a:buSzPts val="1100"/>
              <a:buFont typeface="Roboto"/>
              <a:buChar char="●"/>
            </a:pPr>
            <a:r>
              <a:rPr lang="fr" sz="1100">
                <a:latin typeface="Roboto"/>
                <a:ea typeface="Roboto"/>
                <a:cs typeface="Roboto"/>
                <a:sym typeface="Roboto"/>
              </a:rPr>
              <a:t>Exerce un contrôle démocratique sur toutes les institutions de l'Union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Elit le président de la Commission et approuve la Commission en tant que collège. Il peut voter une motion de censure, obligeant la Commission à démissionner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«Octroie la décharge», c'est-à-dire qu'il approuve la façon dont le budget de l'Union a été dépensé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Examine les pétitions des citoyens, lance des enquêtes et remplit des missions d'observation électorale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Débat de la politique monétaire avec la Banque centrale européenne Pose des questions à la Commission et au Conseil</a:t>
            </a:r>
            <a:endParaRPr sz="1100">
              <a:latin typeface="Roboto"/>
              <a:ea typeface="Roboto"/>
              <a:cs typeface="Roboto"/>
              <a:sym typeface="Roboto"/>
            </a:endParaRPr>
          </a:p>
          <a:p>
            <a:pPr marL="0" lvl="0" indent="0" algn="l" rtl="0">
              <a:spcBef>
                <a:spcPts val="1600"/>
              </a:spcBef>
              <a:spcAft>
                <a:spcPts val="0"/>
              </a:spcAft>
              <a:buNone/>
            </a:pPr>
            <a:r>
              <a:rPr lang="fr" sz="1100">
                <a:latin typeface="Roboto"/>
                <a:ea typeface="Roboto"/>
                <a:cs typeface="Roboto"/>
                <a:sym typeface="Roboto"/>
              </a:rPr>
              <a:t>Les Relations avec les Parlements nationaux </a:t>
            </a:r>
            <a:endParaRPr sz="1100">
              <a:latin typeface="Roboto"/>
              <a:ea typeface="Roboto"/>
              <a:cs typeface="Roboto"/>
              <a:sym typeface="Roboto"/>
            </a:endParaRPr>
          </a:p>
          <a:p>
            <a:pPr marL="0" lvl="0" indent="0" algn="l" rtl="0">
              <a:spcBef>
                <a:spcPts val="1600"/>
              </a:spcBef>
              <a:spcAft>
                <a:spcPts val="0"/>
              </a:spcAft>
              <a:buNone/>
            </a:pPr>
            <a:r>
              <a:rPr lang="fr" sz="1100">
                <a:latin typeface="Roboto"/>
                <a:ea typeface="Roboto"/>
                <a:cs typeface="Roboto"/>
                <a:sym typeface="Roboto"/>
              </a:rPr>
              <a:t>Elles s'effectuent selon les modalités prévues dans le traité de Lisbonne. Ce traité qui est un « traité des parlements » confère des droits et rôles aux parlements nationaux qui peuvent être classés en trois catégories : information, participation active au bon fonctionnement de l'Union, et objection notamment à toute législation ne respectant pas le principe de subsidiarité par l'intermédiaire des procédures dites « de la carte jaune » et de la « carte orange ».  </a:t>
            </a:r>
            <a:endParaRPr sz="1100">
              <a:latin typeface="Roboto"/>
              <a:ea typeface="Roboto"/>
              <a:cs typeface="Roboto"/>
              <a:sym typeface="Roboto"/>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1600"/>
              </a:spcAft>
              <a:buNone/>
            </a:pPr>
            <a:endParaRPr sz="1100">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solidFill>
                  <a:srgbClr val="6FA8DC"/>
                </a:solidFill>
              </a:rPr>
              <a:t>Les partis et groupes politiques européens</a:t>
            </a:r>
            <a:endParaRPr>
              <a:solidFill>
                <a:srgbClr val="6FA8DC"/>
              </a:solidFill>
            </a:endParaRPr>
          </a:p>
        </p:txBody>
      </p:sp>
      <p:sp>
        <p:nvSpPr>
          <p:cNvPr id="87" name="Google Shape;87;p18"/>
          <p:cNvSpPr txBox="1">
            <a:spLocks noGrp="1"/>
          </p:cNvSpPr>
          <p:nvPr>
            <p:ph type="body" idx="1"/>
          </p:nvPr>
        </p:nvSpPr>
        <p:spPr>
          <a:xfrm>
            <a:off x="311700" y="695275"/>
            <a:ext cx="8520600" cy="444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100">
                <a:latin typeface="Roboto"/>
                <a:ea typeface="Roboto"/>
                <a:cs typeface="Roboto"/>
                <a:sym typeface="Roboto"/>
              </a:rPr>
              <a:t>Les députés siègent au sein de groupes politiques organisés en fonction de leurs affinités politiques. Ces groupes ne sont pas les partis politiques nationaux, </a:t>
            </a:r>
            <a:r>
              <a:rPr lang="fr" sz="1100" b="1">
                <a:latin typeface="Roboto"/>
                <a:ea typeface="Roboto"/>
                <a:cs typeface="Roboto"/>
                <a:sym typeface="Roboto"/>
              </a:rPr>
              <a:t>ce sont eux qui composent les jeux d’alliances qui permettent ou non le vote des Directives et des Règlements au Parlement</a:t>
            </a:r>
            <a:r>
              <a:rPr lang="fr" sz="1100">
                <a:latin typeface="Roboto"/>
                <a:ea typeface="Roboto"/>
                <a:cs typeface="Roboto"/>
                <a:sym typeface="Roboto"/>
              </a:rPr>
              <a:t>. Les députés ne peuvent appartenir qu'à un seul groupe et ceux qui n'appartiennent à aucun groupe sont « Non-Inscrits ». Il y a actuellement 22 députés non-inscrits. </a:t>
            </a:r>
            <a:endParaRPr sz="1100">
              <a:latin typeface="Roboto"/>
              <a:ea typeface="Roboto"/>
              <a:cs typeface="Roboto"/>
              <a:sym typeface="Roboto"/>
            </a:endParaRPr>
          </a:p>
          <a:p>
            <a:pPr marL="0" lvl="0" indent="0" algn="l" rtl="0">
              <a:spcBef>
                <a:spcPts val="1600"/>
              </a:spcBef>
              <a:spcAft>
                <a:spcPts val="0"/>
              </a:spcAft>
              <a:buNone/>
            </a:pPr>
            <a:r>
              <a:rPr lang="fr" sz="1100">
                <a:latin typeface="Roboto"/>
                <a:ea typeface="Roboto"/>
                <a:cs typeface="Roboto"/>
                <a:sym typeface="Roboto"/>
              </a:rPr>
              <a:t>Les Groupes politiques actuels sont au nombre de huit (chiffres au 21/9/2018) :</a:t>
            </a:r>
            <a:endParaRPr sz="1100">
              <a:latin typeface="Roboto"/>
              <a:ea typeface="Roboto"/>
              <a:cs typeface="Roboto"/>
              <a:sym typeface="Roboto"/>
            </a:endParaRPr>
          </a:p>
          <a:p>
            <a:pPr marL="457200" lvl="0" indent="-298450" algn="l" rtl="0">
              <a:spcBef>
                <a:spcPts val="1600"/>
              </a:spcBef>
              <a:spcAft>
                <a:spcPts val="0"/>
              </a:spcAft>
              <a:buSzPts val="1100"/>
              <a:buFont typeface="Roboto"/>
              <a:buChar char="●"/>
            </a:pPr>
            <a:r>
              <a:rPr lang="fr" sz="1100">
                <a:latin typeface="Roboto"/>
                <a:ea typeface="Roboto"/>
                <a:cs typeface="Roboto"/>
                <a:sym typeface="Roboto"/>
              </a:rPr>
              <a:t>PPE Parti Populaire Européen (218 députés)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S&amp;D Alliance Progressiste des socialistes et démocrates (189 députés)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ECR Conservateurs et Réformistes Européens (73 députés)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ALDE Alliance des Démocrates et Libéraux pour l'Europe (68 députés)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GUE/NGL Groupe confédéral de la Gauche Unitaire Européenne/Gauche Verte Nordique (52 députés)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Verts Groupe des Verts /alliance libre européenne (51 députés)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EFDD Groupe Europe de la Liberté et de la Démocratie (41 députés) </a:t>
            </a:r>
            <a:endParaRPr sz="1100">
              <a:latin typeface="Roboto"/>
              <a:ea typeface="Roboto"/>
              <a:cs typeface="Roboto"/>
              <a:sym typeface="Roboto"/>
            </a:endParaRPr>
          </a:p>
          <a:p>
            <a:pPr marL="457200" lvl="0" indent="-298450" algn="l" rtl="0">
              <a:spcBef>
                <a:spcPts val="0"/>
              </a:spcBef>
              <a:spcAft>
                <a:spcPts val="0"/>
              </a:spcAft>
              <a:buSzPts val="1100"/>
              <a:buFont typeface="Roboto"/>
              <a:buChar char="●"/>
            </a:pPr>
            <a:r>
              <a:rPr lang="fr" sz="1100">
                <a:latin typeface="Roboto"/>
                <a:ea typeface="Roboto"/>
                <a:cs typeface="Roboto"/>
                <a:sym typeface="Roboto"/>
              </a:rPr>
              <a:t>ENF Europe des Nations et des Libertés (35 députés) </a:t>
            </a:r>
            <a:endParaRPr sz="1100">
              <a:latin typeface="Roboto"/>
              <a:ea typeface="Roboto"/>
              <a:cs typeface="Roboto"/>
              <a:sym typeface="Roboto"/>
            </a:endParaRPr>
          </a:p>
          <a:p>
            <a:pPr marL="0" lvl="0" indent="0" algn="l" rtl="0">
              <a:spcBef>
                <a:spcPts val="1600"/>
              </a:spcBef>
              <a:spcAft>
                <a:spcPts val="0"/>
              </a:spcAft>
              <a:buNone/>
            </a:pPr>
            <a:r>
              <a:rPr lang="fr" sz="1100">
                <a:latin typeface="Roboto"/>
                <a:ea typeface="Roboto"/>
                <a:cs typeface="Roboto"/>
                <a:sym typeface="Roboto"/>
              </a:rPr>
              <a:t>Ces groupes assurent leur organisation interne en se dotant d'un président ou parfois de deux coprésidents, d'un bureau et d'un secrétariat. Ces groupes ont des conseillers politiques qui suivent, par thèmes, les dossiers et préparent les décisions des groupes. </a:t>
            </a:r>
            <a:endParaRPr sz="1100">
              <a:latin typeface="Roboto"/>
              <a:ea typeface="Roboto"/>
              <a:cs typeface="Roboto"/>
              <a:sym typeface="Roboto"/>
            </a:endParaRPr>
          </a:p>
          <a:p>
            <a:pPr marL="0" lvl="0" indent="0" algn="l" rtl="0">
              <a:spcBef>
                <a:spcPts val="1600"/>
              </a:spcBef>
              <a:spcAft>
                <a:spcPts val="0"/>
              </a:spcAft>
              <a:buNone/>
            </a:pPr>
            <a:endParaRPr sz="1100">
              <a:latin typeface="Roboto"/>
              <a:ea typeface="Roboto"/>
              <a:cs typeface="Roboto"/>
              <a:sym typeface="Roboto"/>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1600"/>
              </a:spcAft>
              <a:buNone/>
            </a:pPr>
            <a:endParaRPr sz="1100">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solidFill>
                  <a:srgbClr val="6FA8DC"/>
                </a:solidFill>
              </a:rPr>
              <a:t>Les partis et groupes politiques européens</a:t>
            </a:r>
            <a:endParaRPr>
              <a:solidFill>
                <a:srgbClr val="6FA8DC"/>
              </a:solidFill>
            </a:endParaRPr>
          </a:p>
        </p:txBody>
      </p:sp>
      <p:sp>
        <p:nvSpPr>
          <p:cNvPr id="93" name="Google Shape;93;p19"/>
          <p:cNvSpPr txBox="1">
            <a:spLocks noGrp="1"/>
          </p:cNvSpPr>
          <p:nvPr>
            <p:ph type="body" idx="1"/>
          </p:nvPr>
        </p:nvSpPr>
        <p:spPr>
          <a:xfrm>
            <a:off x="311700" y="695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100">
                <a:latin typeface="Roboto"/>
                <a:ea typeface="Roboto"/>
                <a:cs typeface="Roboto"/>
                <a:sym typeface="Roboto"/>
              </a:rPr>
              <a:t>Analyse détaillée des votes des différents groupes politiques européens (fonction des votes effectués au cours de la mandature)</a:t>
            </a:r>
            <a:endParaRPr sz="1100">
              <a:latin typeface="Roboto"/>
              <a:ea typeface="Roboto"/>
              <a:cs typeface="Roboto"/>
              <a:sym typeface="Roboto"/>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0"/>
              </a:spcAft>
              <a:buNone/>
            </a:pPr>
            <a:endParaRPr sz="1100" u="sng">
              <a:solidFill>
                <a:schemeClr val="hlink"/>
              </a:solidFill>
            </a:endParaRPr>
          </a:p>
          <a:p>
            <a:pPr marL="0" lvl="0" indent="0" algn="l" rtl="0">
              <a:spcBef>
                <a:spcPts val="1600"/>
              </a:spcBef>
              <a:spcAft>
                <a:spcPts val="1600"/>
              </a:spcAft>
              <a:buNone/>
            </a:pPr>
            <a:endParaRPr sz="1100">
              <a:latin typeface="Roboto"/>
              <a:ea typeface="Roboto"/>
              <a:cs typeface="Roboto"/>
              <a:sym typeface="Roboto"/>
            </a:endParaRPr>
          </a:p>
        </p:txBody>
      </p:sp>
      <p:sp>
        <p:nvSpPr>
          <p:cNvPr id="94" name="Google Shape;94;p19"/>
          <p:cNvSpPr txBox="1"/>
          <p:nvPr/>
        </p:nvSpPr>
        <p:spPr>
          <a:xfrm>
            <a:off x="459775" y="4136950"/>
            <a:ext cx="1677600" cy="598500"/>
          </a:xfrm>
          <a:prstGeom prst="rect">
            <a:avLst/>
          </a:prstGeom>
          <a:solidFill>
            <a:srgbClr val="C9D4EE">
              <a:alpha val="53440"/>
            </a:srgbClr>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r" sz="900" b="1">
                <a:solidFill>
                  <a:srgbClr val="0B5394"/>
                </a:solidFill>
                <a:latin typeface="Roboto"/>
                <a:ea typeface="Roboto"/>
                <a:cs typeface="Roboto"/>
                <a:sym typeface="Roboto"/>
              </a:rPr>
              <a:t>Corrélation parti national français et groupe européen</a:t>
            </a:r>
            <a:endParaRPr sz="900" b="1">
              <a:solidFill>
                <a:srgbClr val="0B5394"/>
              </a:solidFill>
              <a:latin typeface="Roboto"/>
              <a:ea typeface="Roboto"/>
              <a:cs typeface="Roboto"/>
              <a:sym typeface="Roboto"/>
            </a:endParaRPr>
          </a:p>
        </p:txBody>
      </p:sp>
      <p:pic>
        <p:nvPicPr>
          <p:cNvPr id="95" name="Google Shape;95;p19"/>
          <p:cNvPicPr preferRelativeResize="0"/>
          <p:nvPr/>
        </p:nvPicPr>
        <p:blipFill>
          <a:blip r:embed="rId3">
            <a:alphaModFix/>
          </a:blip>
          <a:stretch>
            <a:fillRect/>
          </a:stretch>
        </p:blipFill>
        <p:spPr>
          <a:xfrm>
            <a:off x="2598775" y="1126350"/>
            <a:ext cx="6025876" cy="38668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884</Words>
  <Application>Microsoft Office PowerPoint</Application>
  <PresentationFormat>Affichage à l'écran (16:9)</PresentationFormat>
  <Paragraphs>90</Paragraphs>
  <Slides>7</Slides>
  <Notes>7</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Arial</vt:lpstr>
      <vt:lpstr>Roboto</vt:lpstr>
      <vt:lpstr>Simple Light</vt:lpstr>
      <vt:lpstr>Le fonctionnement de l’Union Européenne</vt:lpstr>
      <vt:lpstr>Les différentes Institutions européennes</vt:lpstr>
      <vt:lpstr>Les différentes Institutions européennes</vt:lpstr>
      <vt:lpstr>Focus : prérogatives du Parlement Européen</vt:lpstr>
      <vt:lpstr>Focus : prérogatives du Parlement Européen</vt:lpstr>
      <vt:lpstr>Les partis et groupes politiques européens</vt:lpstr>
      <vt:lpstr>Les partis et groupes politiques européens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fonctionnement de l’Union Européenne</dc:title>
  <dc:creator>Alexia</dc:creator>
  <cp:lastModifiedBy>Alexia</cp:lastModifiedBy>
  <cp:revision>1</cp:revision>
  <dcterms:modified xsi:type="dcterms:W3CDTF">2019-05-23T13:29:20Z</dcterms:modified>
</cp:coreProperties>
</file>